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AD6BBBE7-9D4C-4369-AC33-D558632F8A53}" type="datetimeFigureOut">
              <a:rPr lang="hu-HU" smtClean="0"/>
              <a:t>2022. 03. 21.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CDEBF8C6-3A12-4DD9-B5BB-C737BDE0D54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81413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BBBE7-9D4C-4369-AC33-D558632F8A53}" type="datetimeFigureOut">
              <a:rPr lang="hu-HU" smtClean="0"/>
              <a:t>2022. 03. 21.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BF8C6-3A12-4DD9-B5BB-C737BDE0D54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73882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BBBE7-9D4C-4369-AC33-D558632F8A53}" type="datetimeFigureOut">
              <a:rPr lang="hu-HU" smtClean="0"/>
              <a:t>2022. 03. 21.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BF8C6-3A12-4DD9-B5BB-C737BDE0D54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3737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BBBE7-9D4C-4369-AC33-D558632F8A53}" type="datetimeFigureOut">
              <a:rPr lang="hu-HU" smtClean="0"/>
              <a:t>2022. 03. 21.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BF8C6-3A12-4DD9-B5BB-C737BDE0D548}" type="slidenum">
              <a:rPr lang="hu-HU" smtClean="0"/>
              <a:t>‹#›</a:t>
            </a:fld>
            <a:endParaRPr lang="hu-HU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21757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BBBE7-9D4C-4369-AC33-D558632F8A53}" type="datetimeFigureOut">
              <a:rPr lang="hu-HU" smtClean="0"/>
              <a:t>2022. 03. 21.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BF8C6-3A12-4DD9-B5BB-C737BDE0D54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78768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BBBE7-9D4C-4369-AC33-D558632F8A53}" type="datetimeFigureOut">
              <a:rPr lang="hu-HU" smtClean="0"/>
              <a:t>2022. 03. 21.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BF8C6-3A12-4DD9-B5BB-C737BDE0D54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65238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BBBE7-9D4C-4369-AC33-D558632F8A53}" type="datetimeFigureOut">
              <a:rPr lang="hu-HU" smtClean="0"/>
              <a:t>2022. 03. 21.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BF8C6-3A12-4DD9-B5BB-C737BDE0D54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427391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BBBE7-9D4C-4369-AC33-D558632F8A53}" type="datetimeFigureOut">
              <a:rPr lang="hu-HU" smtClean="0"/>
              <a:t>2022. 03. 21.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BF8C6-3A12-4DD9-B5BB-C737BDE0D54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73130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BBBE7-9D4C-4369-AC33-D558632F8A53}" type="datetimeFigureOut">
              <a:rPr lang="hu-HU" smtClean="0"/>
              <a:t>2022. 03. 21.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BF8C6-3A12-4DD9-B5BB-C737BDE0D54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30396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BBBE7-9D4C-4369-AC33-D558632F8A53}" type="datetimeFigureOut">
              <a:rPr lang="hu-HU" smtClean="0"/>
              <a:t>2022. 03. 21.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BF8C6-3A12-4DD9-B5BB-C737BDE0D54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4974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BBBE7-9D4C-4369-AC33-D558632F8A53}" type="datetimeFigureOut">
              <a:rPr lang="hu-HU" smtClean="0"/>
              <a:t>2022. 03. 21.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BF8C6-3A12-4DD9-B5BB-C737BDE0D54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85153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BBBE7-9D4C-4369-AC33-D558632F8A53}" type="datetimeFigureOut">
              <a:rPr lang="hu-HU" smtClean="0"/>
              <a:t>2022. 03. 21.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BF8C6-3A12-4DD9-B5BB-C737BDE0D54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75587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BBBE7-9D4C-4369-AC33-D558632F8A53}" type="datetimeFigureOut">
              <a:rPr lang="hu-HU" smtClean="0"/>
              <a:t>2022. 03. 21.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BF8C6-3A12-4DD9-B5BB-C737BDE0D54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6285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BBBE7-9D4C-4369-AC33-D558632F8A53}" type="datetimeFigureOut">
              <a:rPr lang="hu-HU" smtClean="0"/>
              <a:t>2022. 03. 21.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BF8C6-3A12-4DD9-B5BB-C737BDE0D54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8261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BBBE7-9D4C-4369-AC33-D558632F8A53}" type="datetimeFigureOut">
              <a:rPr lang="hu-HU" smtClean="0"/>
              <a:t>2022. 03. 21.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BF8C6-3A12-4DD9-B5BB-C737BDE0D54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27582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BBBE7-9D4C-4369-AC33-D558632F8A53}" type="datetimeFigureOut">
              <a:rPr lang="hu-HU" smtClean="0"/>
              <a:t>2022. 03. 21.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BF8C6-3A12-4DD9-B5BB-C737BDE0D54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625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BBBE7-9D4C-4369-AC33-D558632F8A53}" type="datetimeFigureOut">
              <a:rPr lang="hu-HU" smtClean="0"/>
              <a:t>2022. 03. 21.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BF8C6-3A12-4DD9-B5BB-C737BDE0D54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20090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BBBE7-9D4C-4369-AC33-D558632F8A53}" type="datetimeFigureOut">
              <a:rPr lang="hu-HU" smtClean="0"/>
              <a:t>2022. 03. 21.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BF8C6-3A12-4DD9-B5BB-C737BDE0D54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404989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876424" y="1313411"/>
            <a:ext cx="8791575" cy="2196552"/>
          </a:xfrm>
        </p:spPr>
        <p:txBody>
          <a:bodyPr>
            <a:normAutofit fontScale="90000"/>
          </a:bodyPr>
          <a:lstStyle/>
          <a:p>
            <a:r>
              <a:rPr lang="hu-HU" dirty="0" smtClean="0">
                <a:latin typeface="+mn-lt"/>
              </a:rPr>
              <a:t/>
            </a:r>
            <a:br>
              <a:rPr lang="hu-HU" dirty="0" smtClean="0">
                <a:latin typeface="+mn-lt"/>
              </a:rPr>
            </a:br>
            <a:r>
              <a:rPr lang="hu-HU" dirty="0">
                <a:latin typeface="+mn-lt"/>
              </a:rPr>
              <a:t/>
            </a:r>
            <a:br>
              <a:rPr lang="hu-HU" dirty="0">
                <a:latin typeface="+mn-lt"/>
              </a:rPr>
            </a:br>
            <a:r>
              <a:rPr lang="hu-HU" dirty="0" smtClean="0">
                <a:latin typeface="+mn-lt"/>
              </a:rPr>
              <a:t/>
            </a:r>
            <a:br>
              <a:rPr lang="hu-HU" dirty="0" smtClean="0">
                <a:latin typeface="+mn-lt"/>
              </a:rPr>
            </a:br>
            <a:r>
              <a:rPr lang="hu-HU" dirty="0" smtClean="0">
                <a:latin typeface="+mn-lt"/>
              </a:rPr>
              <a:t>„</a:t>
            </a:r>
            <a:r>
              <a:rPr lang="hu-HU" sz="4400" dirty="0" smtClean="0">
                <a:latin typeface="+mn-lt"/>
              </a:rPr>
              <a:t>PÉR, RÓZSA UTCA CSAPADÉKVÍZ ELVEZETÉS REKONSTRUKCIÓJA”</a:t>
            </a:r>
            <a:br>
              <a:rPr lang="hu-HU" sz="4400" dirty="0" smtClean="0">
                <a:latin typeface="+mn-lt"/>
              </a:rPr>
            </a:br>
            <a:r>
              <a:rPr lang="hu-HU" sz="4400" dirty="0" smtClean="0">
                <a:latin typeface="+mn-lt"/>
              </a:rPr>
              <a:t>TOP-2.1.3-16-GM1-2019-00004 </a:t>
            </a:r>
            <a:endParaRPr lang="hu-HU" sz="4400" dirty="0">
              <a:latin typeface="+mn-lt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 smtClean="0"/>
          </a:p>
          <a:p>
            <a:pPr algn="ctr"/>
            <a:r>
              <a:rPr lang="hu-HU" b="1" u="sng" dirty="0" smtClean="0"/>
              <a:t>SZEMLÉLETFORMÁLÓ </a:t>
            </a:r>
            <a:endParaRPr lang="hu-HU" b="1" u="sng" dirty="0"/>
          </a:p>
          <a:p>
            <a:pPr algn="ctr"/>
            <a:r>
              <a:rPr lang="hu-HU" b="1" u="sng" dirty="0" smtClean="0"/>
              <a:t>RENDEZVÉNY</a:t>
            </a:r>
            <a:endParaRPr lang="hu-HU" b="1" u="sng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850" y="0"/>
            <a:ext cx="235115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255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Projekt bemutatása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41412" y="1554480"/>
            <a:ext cx="9905999" cy="4729941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hu-HU" dirty="0"/>
          </a:p>
          <a:p>
            <a:pPr>
              <a:spcBef>
                <a:spcPts val="0"/>
              </a:spcBef>
            </a:pPr>
            <a:r>
              <a:rPr lang="hu-HU" dirty="0"/>
              <a:t>Pér település csapadékvíz elvezetési koncepciója a falut körbe vevő csatornákra és vízfolyásokra épül, illetve a bezárt területeken a helyben szikkasztást helyezi előnybe. A korábbi években a település törekedett a területek megfelelő víztelenítésére, illetve a belvízkárok enyhítésére. </a:t>
            </a:r>
          </a:p>
          <a:p>
            <a:pPr>
              <a:spcBef>
                <a:spcPts val="0"/>
              </a:spcBef>
            </a:pPr>
            <a:r>
              <a:rPr lang="hu-HU" dirty="0"/>
              <a:t>A beavatkozási helyszín bemutatása: </a:t>
            </a:r>
          </a:p>
          <a:p>
            <a:pPr>
              <a:spcBef>
                <a:spcPts val="0"/>
              </a:spcBef>
            </a:pPr>
            <a:r>
              <a:rPr lang="hu-HU" dirty="0"/>
              <a:t>Rózsa utca:  </a:t>
            </a:r>
          </a:p>
          <a:p>
            <a:pPr>
              <a:spcBef>
                <a:spcPts val="0"/>
              </a:spcBef>
            </a:pPr>
            <a:r>
              <a:rPr lang="hu-HU" dirty="0"/>
              <a:t>Tervezési terület hossza: ~438 fm </a:t>
            </a:r>
          </a:p>
          <a:p>
            <a:pPr>
              <a:spcBef>
                <a:spcPts val="0"/>
              </a:spcBef>
            </a:pPr>
            <a:r>
              <a:rPr lang="hu-HU" dirty="0"/>
              <a:t>Vízgyűjtő terület: P1/3 </a:t>
            </a:r>
          </a:p>
          <a:p>
            <a:pPr>
              <a:spcBef>
                <a:spcPts val="0"/>
              </a:spcBef>
            </a:pPr>
            <a:r>
              <a:rPr lang="hu-HU" dirty="0"/>
              <a:t>Érintett helyrajzi szám: 411 </a:t>
            </a:r>
          </a:p>
          <a:p>
            <a:pPr>
              <a:spcBef>
                <a:spcPts val="0"/>
              </a:spcBef>
            </a:pPr>
            <a:r>
              <a:rPr lang="hu-HU" dirty="0"/>
              <a:t>Csapadékvíz elvezetési szempontból Győrság településdomborzati adottsága a mérvadó. Az egész belterületre érvényes, hogy a </a:t>
            </a:r>
            <a:r>
              <a:rPr lang="hu-HU" dirty="0" err="1"/>
              <a:t>Pannonhalmi</a:t>
            </a:r>
            <a:r>
              <a:rPr lang="hu-HU" dirty="0"/>
              <a:t> Dombság É-i oldalának vízgyűjtőjén fekszik. A település É-i oldala közel sík, D-i részén dombok és völgyek váltakozását találjuk. A fő tervezési szempont a D-i oldalon lejövő csapadékvizek összegyűjtése és kártétel nélküli levezetése az É-i oldalra a befogadó felé. A K-i rész befogadója a Szent- Lőrinc- ér, a Ny-i részé pedig a Mályvás- ér, az É-i részé a Vezseny-ér.  </a:t>
            </a:r>
          </a:p>
          <a:p>
            <a:pPr>
              <a:spcBef>
                <a:spcPts val="0"/>
              </a:spcBef>
            </a:pPr>
            <a:r>
              <a:rPr lang="hu-HU" dirty="0"/>
              <a:t>A tervezés során figyelembe vettük, hogy ma már mindenki számára elfogadott tény, hogy az éghajlatváltozás elkerülhetetlen, sőt már a részesei, „elszenvedői” vagyunk. Nem kivétel ez alól hazánk sem, aminek a következményeként az éghajlati jelenségek minimum és maximum értékhatárainak a kiszélesedése figyelhető meg. A fentebiek következménye tervünk tárgyának - a csapadékvizek extrémitásának a fokozódása miatti csapadékvízelvezetés rekonstrukciója.  </a:t>
            </a:r>
          </a:p>
          <a:p>
            <a:pPr>
              <a:spcBef>
                <a:spcPts val="0"/>
              </a:spcBef>
            </a:pPr>
            <a:r>
              <a:rPr lang="hu-HU" dirty="0"/>
              <a:t> </a:t>
            </a:r>
          </a:p>
          <a:p>
            <a:pPr>
              <a:spcBef>
                <a:spcPts val="0"/>
              </a:spcBef>
            </a:pPr>
            <a:r>
              <a:rPr lang="hu-HU" dirty="0"/>
              <a:t>A fejlesztéssel érintett  szakaszon a csapadékcsatorna befogadója egy, a Szent Imre út vízelvezető rendszerébe beépülő vízgyűjtő akna, melybe beton csőátereszen keresztül került vezetésre az új szakaszon kiépült rendszer által összegyűjtött csapadékvíz.</a:t>
            </a:r>
          </a:p>
          <a:p>
            <a:pPr>
              <a:spcBef>
                <a:spcPts val="0"/>
              </a:spcBef>
            </a:pPr>
            <a:r>
              <a:rPr lang="hu-HU" dirty="0"/>
              <a:t>A fejlesztett csapadékcsatorna első szakaszán a meglévő beton burkolatú árok bontásra került, helyette a folyásfenékszint megfelelő kialakításával CSOMIÉP II/60/50 árokburkoló elemek kerültek beépítésre. </a:t>
            </a:r>
          </a:p>
          <a:p>
            <a:pPr>
              <a:spcBef>
                <a:spcPts val="0"/>
              </a:spcBef>
            </a:pPr>
            <a:r>
              <a:rPr lang="hu-HU" dirty="0"/>
              <a:t>A csapadékcsatorna további szakaszán a meder megfelelő alakításával a meglévő nyílt vízelvezető árok kapott terméskő burkolatot. Az árok teljes hosszában a kapubehajtók alatt a vízelvezetést nem megfelelően biztosító meglévő beton csőátereszeket (tervlapon jelölve) Ø40 tokos-talpas beton csőátereszekre lettek cserélve elő- és </a:t>
            </a:r>
            <a:r>
              <a:rPr lang="hu-HU" dirty="0" err="1"/>
              <a:t>útófej</a:t>
            </a:r>
            <a:r>
              <a:rPr lang="hu-HU" dirty="0"/>
              <a:t> beépítésével együtt.</a:t>
            </a:r>
          </a:p>
          <a:p>
            <a:pPr>
              <a:spcBef>
                <a:spcPts val="0"/>
              </a:spcBef>
            </a:pPr>
            <a:r>
              <a:rPr lang="hu-HU" dirty="0"/>
              <a:t>A projektben emellett ugyanolyan fontos szerepet játszik a lakossági szemléletformálás, melynek keretében szeretnénk felhívni a figyelmet a vizekkel történő ésszerű gazdálkodásra, az esővíz alapvető fontosságára, a talaj védelmére, a környezeti elemek megőrzésére, valamint a fenntarthatósággal és klímaváltozással kapcsolatos alapvető ismeretekre, melyeket a következőkben ismertetünk.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7121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A Föld Vízkészlete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spcBef>
                <a:spcPts val="0"/>
              </a:spcBef>
            </a:pPr>
            <a:r>
              <a:rPr lang="hu-HU" dirty="0"/>
              <a:t>Ahogy a szervezetünk jelentős részét a víz teszi ki, úgy a Föld felszínének mintegy háromnegyed részét is víz borítja. (Ezért is nevezik „kék bolygónak.) Ha egyenletesen volna elosztva, a Föld felszínén mintegy 2700 méter vastag burkot lehetne belőle képezni.</a:t>
            </a:r>
          </a:p>
          <a:p>
            <a:pPr>
              <a:spcBef>
                <a:spcPts val="0"/>
              </a:spcBef>
            </a:pPr>
            <a:r>
              <a:rPr lang="hu-HU" dirty="0"/>
              <a:t>Ennek a hatalmas vízmennyiségnek azonban csak egy része (a felszíni és felszín alatti vizek) az, amely az emberiség számára is felhasználható.</a:t>
            </a:r>
          </a:p>
          <a:p>
            <a:pPr>
              <a:spcBef>
                <a:spcPts val="0"/>
              </a:spcBef>
            </a:pPr>
            <a:r>
              <a:rPr lang="hu-HU" dirty="0"/>
              <a:t>A Föld teljes vízkészlete kb.1,4 milliárd km</a:t>
            </a:r>
            <a:r>
              <a:rPr lang="hu-HU" baseline="30000" dirty="0"/>
              <a:t>3</a:t>
            </a:r>
            <a:r>
              <a:rPr lang="hu-HU" dirty="0"/>
              <a:t>, ez a Föld teljes tömegének 0,02%-a. A becsült vízkészlet több mint 97%-át óceánok és tengerek teszik ki (Ezek magas sótartalmuk miatt közvetlenül nem alkalmasak sem ivóvíz-, sem iparivíz-felhasználásra, még mezőgazdasági célokra sem.).</a:t>
            </a:r>
          </a:p>
          <a:p>
            <a:pPr>
              <a:spcBef>
                <a:spcPts val="0"/>
              </a:spcBef>
            </a:pPr>
            <a:r>
              <a:rPr lang="hu-HU" dirty="0"/>
              <a:t>Az édesvíz mennyisége csupán 3%-a </a:t>
            </a:r>
            <a:r>
              <a:rPr lang="hu-HU" dirty="0" err="1"/>
              <a:t>a</a:t>
            </a:r>
            <a:r>
              <a:rPr lang="hu-HU" dirty="0"/>
              <a:t> Föld vízkészletének, amelynek jelentős része (kb. 80%-a) a sarki jégtakaróban található, így a valóban rendelkezésre álló édesvízkészlet a Föld teljes vízkészletének csupán 0,5 %-a. Ez nagyon csekély, ezért az édesvíz minden cseppjét meg kell becsülnünk.</a:t>
            </a:r>
          </a:p>
          <a:p>
            <a:pPr>
              <a:spcBef>
                <a:spcPts val="0"/>
              </a:spcBef>
            </a:pPr>
            <a:r>
              <a:rPr lang="hu-HU" dirty="0"/>
              <a:t>A felhasználható édesvíz egy kis része felhők, köd, vízgőz formájában az atmoszférában van jelen. Másik, s egyben nagyobb része a felszín alatt (talajvíz) található illetve felszíni vízként  tavak, folyók stb. alakjában fordul elő. (A világnak azon részein, ahol nincs elegendő édesvíz, sótól megszabadított tengervizet használnak ivásra, főzésre.)</a:t>
            </a:r>
          </a:p>
          <a:p>
            <a:pPr>
              <a:spcBef>
                <a:spcPts val="0"/>
              </a:spcBef>
            </a:pPr>
            <a:r>
              <a:rPr lang="hu-HU" dirty="0"/>
              <a:t>Magyarország a vízben szegény országok közé tartozik, miután a természetes körforgásban kevesebb mint 1000 m</a:t>
            </a:r>
            <a:r>
              <a:rPr lang="hu-HU" baseline="30000" dirty="0"/>
              <a:t>3</a:t>
            </a:r>
            <a:r>
              <a:rPr lang="hu-HU" dirty="0"/>
              <a:t>/fő/év csapadék jut az ország területére. Az ország felszíni vízkészletének több mint 90 %-a külföldről származik, vizeink </a:t>
            </a:r>
            <a:r>
              <a:rPr lang="hu-HU" dirty="0" err="1"/>
              <a:t>alvízi</a:t>
            </a:r>
            <a:r>
              <a:rPr lang="hu-HU" dirty="0"/>
              <a:t> jellegűek, így folyóink vízminőségét és mennyiségét sincs módunk szabályozni.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82888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Víztakarékosság 10 </a:t>
            </a:r>
            <a:r>
              <a:rPr lang="hu-HU" dirty="0" err="1" smtClean="0"/>
              <a:t>parancsolata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ctr"/>
            <a:r>
              <a:rPr lang="hu-HU" b="1" dirty="0"/>
              <a:t>Minden csepp víznek ára van!</a:t>
            </a:r>
          </a:p>
          <a:p>
            <a:r>
              <a:rPr lang="hu-HU" b="1" dirty="0"/>
              <a:t> 1. Ne mosogass folyó vízben.</a:t>
            </a:r>
          </a:p>
          <a:p>
            <a:r>
              <a:rPr lang="hu-HU" b="1" dirty="0"/>
              <a:t>2. Ne fürödj kádban, hanem inkább zuhanyozz.</a:t>
            </a:r>
            <a:endParaRPr lang="hu-HU" dirty="0"/>
          </a:p>
          <a:p>
            <a:r>
              <a:rPr lang="hu-HU" b="1" dirty="0"/>
              <a:t>3. A zuhanyzás ne tartson tovább 5 percnél.</a:t>
            </a:r>
            <a:endParaRPr lang="hu-HU" dirty="0"/>
          </a:p>
          <a:p>
            <a:r>
              <a:rPr lang="hu-HU" b="1" dirty="0"/>
              <a:t>4. Fogmosáskor használj poharat, ne folyasd mindvégig a vizet.</a:t>
            </a:r>
            <a:endParaRPr lang="hu-HU" dirty="0"/>
          </a:p>
          <a:p>
            <a:r>
              <a:rPr lang="hu-HU" b="1" dirty="0"/>
              <a:t>5. Kézmosáskor légy gyors, vagy szappanozás alatt zárd el a csapot.</a:t>
            </a:r>
            <a:endParaRPr lang="hu-HU" dirty="0"/>
          </a:p>
          <a:p>
            <a:r>
              <a:rPr lang="hu-HU" b="1" dirty="0"/>
              <a:t>6. Használj víztakarékos WC-tartályt és kis dolgoknál használd a kis öblítést.</a:t>
            </a:r>
            <a:endParaRPr lang="hu-HU" dirty="0"/>
          </a:p>
          <a:p>
            <a:r>
              <a:rPr lang="hu-HU" b="1" dirty="0"/>
              <a:t>7. Ha csöpög a csap, </a:t>
            </a:r>
            <a:r>
              <a:rPr lang="hu-HU" b="1" dirty="0" err="1"/>
              <a:t>javítsd</a:t>
            </a:r>
            <a:r>
              <a:rPr lang="hu-HU" b="1" dirty="0"/>
              <a:t> meg azonnal.</a:t>
            </a:r>
            <a:endParaRPr lang="hu-HU" dirty="0"/>
          </a:p>
          <a:p>
            <a:r>
              <a:rPr lang="hu-HU" b="1" dirty="0"/>
              <a:t>8. Ha folyik a WC, </a:t>
            </a:r>
            <a:r>
              <a:rPr lang="hu-HU" b="1" dirty="0" err="1"/>
              <a:t>javítsd</a:t>
            </a:r>
            <a:r>
              <a:rPr lang="hu-HU" b="1" dirty="0"/>
              <a:t> meg azonnal.</a:t>
            </a:r>
            <a:endParaRPr lang="hu-HU" dirty="0"/>
          </a:p>
          <a:p>
            <a:r>
              <a:rPr lang="hu-HU" b="1" dirty="0"/>
              <a:t>9. Használj víztakarékos adagolókat.</a:t>
            </a:r>
            <a:endParaRPr lang="hu-HU" dirty="0"/>
          </a:p>
          <a:p>
            <a:r>
              <a:rPr lang="hu-HU" b="1" dirty="0"/>
              <a:t>10. Mosogass mosogatógéppel.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00270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/>
              <a:t>Az esővíz elvezetés szabályai</a:t>
            </a:r>
            <a:br>
              <a:rPr lang="hu-HU" b="1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spcBef>
                <a:spcPts val="0"/>
              </a:spcBef>
            </a:pPr>
            <a:r>
              <a:rPr lang="hu-HU" dirty="0"/>
              <a:t>Abból kiindulva, hogy a csapadékvíz elvezetés egy igen sarkalatos pont, magától értetődik, hogy jogszabályok, rendeletek határozzák meg, hogy azt miképpen kell kiépíteni és hová lehet vezetni az esővizet, ezek az esővíz elvezetés szabályai.</a:t>
            </a:r>
          </a:p>
          <a:p>
            <a:pPr>
              <a:spcBef>
                <a:spcPts val="0"/>
              </a:spcBef>
            </a:pPr>
            <a:r>
              <a:rPr lang="hu-HU" dirty="0"/>
              <a:t>A csapadékvíz elvezetés, kezelés, szikkasztás létesítményeinek a kialakítása vízépítési tevékenységnek számít, ami vízjogi engedélyköteles tevékenység. Ezen létesítmények közé tartoznak a szikkasztóárkok, burkolt árkok, tározók, zárt vezetékek, csatornák, stb. Számos jogszabály foglakozik a csapadékvíz kérdésével, ezek közül néhány fontosabb:</a:t>
            </a:r>
          </a:p>
          <a:p>
            <a:pPr lvl="0"/>
            <a:r>
              <a:rPr lang="hu-HU" dirty="0"/>
              <a:t>1995. évi LIII. tv., A környezet védelmének általános szabályairól;</a:t>
            </a:r>
          </a:p>
          <a:p>
            <a:pPr lvl="0"/>
            <a:r>
              <a:rPr lang="hu-HU" dirty="0"/>
              <a:t>219/2004. (VII.21.) Korm. rendelet; A felszínalatti vizek védelméről;</a:t>
            </a:r>
          </a:p>
          <a:p>
            <a:pPr lvl="0"/>
            <a:r>
              <a:rPr lang="hu-HU" dirty="0"/>
              <a:t>123/1997. (VII.18.) Kormányrendelet; A vízbázisok, a távlati vízbázisok, valamint az ivóvízellátást szolgáló vízilétesítmények védelméről;</a:t>
            </a:r>
          </a:p>
          <a:p>
            <a:pPr lvl="0"/>
            <a:r>
              <a:rPr lang="hu-HU" dirty="0"/>
              <a:t>253/1997. (XII. 20.) Korm. rendelet; Az országos településrendezési és építési követelményekről;</a:t>
            </a:r>
          </a:p>
          <a:p>
            <a:pPr lvl="0"/>
            <a:r>
              <a:rPr lang="hu-HU" dirty="0"/>
              <a:t>220/2004. (VII. 21.) Korm. rendelet; A felszíni vizek minősége védelmének szabályairól</a:t>
            </a:r>
          </a:p>
          <a:p>
            <a:pPr lvl="0"/>
            <a:r>
              <a:rPr lang="hu-HU" dirty="0"/>
              <a:t>28/2004. (XII. 25.) </a:t>
            </a:r>
            <a:r>
              <a:rPr lang="hu-HU" dirty="0" err="1"/>
              <a:t>KvVM</a:t>
            </a:r>
            <a:r>
              <a:rPr lang="hu-HU" dirty="0"/>
              <a:t> rendelet; A vízszennyező anyagok kibocsátására vonatkozó határértékekről és alkalmazásuk egyes szabályairól.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57243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Tippek és Ötletek!</a:t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hu-HU" dirty="0" smtClean="0"/>
              <a:t>Esővíz </a:t>
            </a:r>
            <a:r>
              <a:rPr lang="hu-HU" dirty="0"/>
              <a:t>gyűjtése-</a:t>
            </a:r>
            <a:r>
              <a:rPr lang="hu-HU" dirty="0" err="1"/>
              <a:t>Gyűjtsük</a:t>
            </a:r>
            <a:r>
              <a:rPr lang="hu-HU" dirty="0"/>
              <a:t> az esővizet</a:t>
            </a:r>
            <a:r>
              <a:rPr lang="hu-HU" dirty="0" smtClean="0"/>
              <a:t>!</a:t>
            </a:r>
          </a:p>
          <a:p>
            <a:r>
              <a:rPr lang="hu-HU" dirty="0"/>
              <a:t>Felszíni esővíz gyűjtő tartályok</a:t>
            </a:r>
          </a:p>
          <a:p>
            <a:r>
              <a:rPr lang="hu-HU" dirty="0"/>
              <a:t>Földalatti esővíz gyűjtő tartályok</a:t>
            </a:r>
          </a:p>
          <a:p>
            <a:r>
              <a:rPr lang="hu-HU" dirty="0"/>
              <a:t>Felhasználása: Tisztítás nélkül, közvetlenül használhatjuk </a:t>
            </a:r>
            <a:r>
              <a:rPr lang="hu-HU" b="1" dirty="0"/>
              <a:t>kerti locsolásra, külső takarítási munkákra. Ezen kívül a kerti tavacskánk számára is</a:t>
            </a:r>
            <a:r>
              <a:rPr lang="hu-HU" dirty="0"/>
              <a:t> felhasználható (ami nagyon fontos mikro-klíma javító megoldás a dús vegetációval együtt).</a:t>
            </a:r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79117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Igyekezzünk az Árkokat-átereszeket tisztán tartani!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2. </a:t>
            </a:r>
            <a:r>
              <a:rPr lang="hu-HU" dirty="0"/>
              <a:t>A csapadék részbeni megkötését biztosítja a zöld növényzet, ezért kérjük a lakosságot, hogy ne kezeljék gyomirtó szerekkel az árkokat.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40412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A </a:t>
            </a:r>
            <a:r>
              <a:rPr lang="hu-HU" dirty="0" smtClean="0"/>
              <a:t>csapadékvíz </a:t>
            </a:r>
            <a:r>
              <a:rPr lang="hu-HU"/>
              <a:t>elleni </a:t>
            </a:r>
            <a:r>
              <a:rPr lang="hu-HU" smtClean="0"/>
              <a:t>védekezés </a:t>
            </a:r>
            <a:r>
              <a:rPr lang="hu-HU" dirty="0"/>
              <a:t>közös feladatunk!</a:t>
            </a:r>
            <a:br>
              <a:rPr lang="hu-HU" dirty="0"/>
            </a:b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hu-HU" dirty="0" smtClean="0"/>
          </a:p>
          <a:p>
            <a:pPr algn="ctr"/>
            <a:r>
              <a:rPr lang="hu-HU" dirty="0" smtClean="0"/>
              <a:t>Köszönöm a megtisztelő figyelmüket!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952787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kör">
  <a:themeElements>
    <a:clrScheme name="Áramkör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Áramkör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ramkör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TM04033919[[fn=Áramkör]]</Template>
  <TotalTime>198</TotalTime>
  <Words>726</Words>
  <Application>Microsoft Office PowerPoint</Application>
  <PresentationFormat>Szélesvásznú</PresentationFormat>
  <Paragraphs>57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Tw Cen MT</vt:lpstr>
      <vt:lpstr>Áramkör</vt:lpstr>
      <vt:lpstr>   „PÉR, RÓZSA UTCA CSAPADÉKVÍZ ELVEZETÉS REKONSTRUKCIÓJA” TOP-2.1.3-16-GM1-2019-00004 </vt:lpstr>
      <vt:lpstr>Projekt bemutatása</vt:lpstr>
      <vt:lpstr>A Föld Vízkészlete</vt:lpstr>
      <vt:lpstr>Víztakarékosság 10 parancsolata </vt:lpstr>
      <vt:lpstr>Az esővíz elvezetés szabályai </vt:lpstr>
      <vt:lpstr>Tippek és Ötletek! </vt:lpstr>
      <vt:lpstr>Igyekezzünk az Árkokat-átereszeket tisztán tartani!</vt:lpstr>
      <vt:lpstr>A csapadékvíz elleni védekezés közös feladatunk!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„PÉR, RÓZSA UTCA CSAPADÉKVÍZ ELVEZETÉS REKONSTRUKCIÓJA” TOP-2.1.3-16-GM1-2019-00004</dc:title>
  <dc:creator>Marczel Edina</dc:creator>
  <cp:lastModifiedBy>Marczel Edina</cp:lastModifiedBy>
  <cp:revision>4</cp:revision>
  <dcterms:created xsi:type="dcterms:W3CDTF">2022-02-28T09:53:07Z</dcterms:created>
  <dcterms:modified xsi:type="dcterms:W3CDTF">2022-03-21T12:26:49Z</dcterms:modified>
</cp:coreProperties>
</file>